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3" r:id="rId2"/>
    <p:sldMasterId id="2147483773" r:id="rId3"/>
  </p:sldMasterIdLst>
  <p:notesMasterIdLst>
    <p:notesMasterId r:id="rId8"/>
  </p:notesMasterIdLst>
  <p:handoutMasterIdLst>
    <p:handoutMasterId r:id="rId9"/>
  </p:handoutMasterIdLst>
  <p:sldIdLst>
    <p:sldId id="263" r:id="rId4"/>
    <p:sldId id="259" r:id="rId5"/>
    <p:sldId id="258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8E8B75-EE15-41FA-99CE-E4727FE45598}">
          <p14:sldIdLst>
            <p14:sldId id="263"/>
            <p14:sldId id="259"/>
            <p14:sldId id="258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58595B"/>
    <a:srgbClr val="00AFAA"/>
    <a:srgbClr val="009E83"/>
    <a:srgbClr val="FFED00"/>
    <a:srgbClr val="FDCD15"/>
    <a:srgbClr val="ED6F00"/>
    <a:srgbClr val="CD154F"/>
    <a:srgbClr val="E74394"/>
    <a:srgbClr val="630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27" autoAdjust="0"/>
  </p:normalViewPr>
  <p:slideViewPr>
    <p:cSldViewPr>
      <p:cViewPr varScale="1">
        <p:scale>
          <a:sx n="163" d="100"/>
          <a:sy n="163" d="100"/>
        </p:scale>
        <p:origin x="1824" y="138"/>
      </p:cViewPr>
      <p:guideLst>
        <p:guide orient="horz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62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D8D6F-A0C0-46C0-A295-D3723D5EA4A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BAC1F-13D3-43CD-A146-021F1C359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9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6E7B-3576-4970-B1A2-88C1ABE177BE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92C1D-2BFA-4AF9-ACBF-EB79A88E7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23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97480" y="-1251521"/>
            <a:ext cx="6045583" cy="60455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Donut 14"/>
          <p:cNvSpPr/>
          <p:nvPr userDrawn="1"/>
        </p:nvSpPr>
        <p:spPr>
          <a:xfrm>
            <a:off x="3491880" y="-1685113"/>
            <a:ext cx="6912768" cy="6912768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" y="4149080"/>
            <a:ext cx="3528392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Pitch XXX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51920" y="6131808"/>
            <a:ext cx="4824536" cy="36004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2" y="393165"/>
            <a:ext cx="2752458" cy="7315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0" y="6088780"/>
            <a:ext cx="2264533" cy="29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83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97447" y="1196627"/>
            <a:ext cx="1512168" cy="237626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5292725" y="3788891"/>
            <a:ext cx="3383731" cy="158432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7164288" y="1196602"/>
            <a:ext cx="1512168" cy="2376265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5" y="541719"/>
            <a:ext cx="4536503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1196975"/>
            <a:ext cx="4536503" cy="4176713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marL="11448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3pPr>
            <a:lvl4pPr marL="1602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688001"/>
            <a:ext cx="243800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0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5" y="541719"/>
            <a:ext cx="4536503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67544" y="3791021"/>
            <a:ext cx="8208912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1196975"/>
            <a:ext cx="4536503" cy="2376041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/>
            </a:lvl3pPr>
            <a:lvl4pPr marL="1602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5220072" y="1196752"/>
            <a:ext cx="3439968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688001"/>
            <a:ext cx="243800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2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5" y="541719"/>
            <a:ext cx="4536503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67544" y="3791021"/>
            <a:ext cx="4536504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1196975"/>
            <a:ext cx="4536503" cy="2376041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1"/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5220072" y="1196752"/>
            <a:ext cx="3439968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5220072" y="3789040"/>
            <a:ext cx="3456384" cy="1584176"/>
          </a:xfrm>
          <a:prstGeom prst="round2DiagRect">
            <a:avLst>
              <a:gd name="adj1" fmla="val 0"/>
              <a:gd name="adj2" fmla="val 2085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688001"/>
            <a:ext cx="243800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13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5292725" y="3429000"/>
            <a:ext cx="3383731" cy="194421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5292080" y="1196752"/>
            <a:ext cx="3383731" cy="195072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5" y="541719"/>
            <a:ext cx="4536503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1196975"/>
            <a:ext cx="4536503" cy="4176713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688001"/>
            <a:ext cx="243800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58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9" y="3785892"/>
            <a:ext cx="4906592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4494"/>
                </a:solidFill>
              </a:defRPr>
            </a:lvl1pPr>
          </a:lstStyle>
          <a:p>
            <a:pPr lvl="0"/>
            <a:r>
              <a:rPr lang="en-GB" dirty="0"/>
              <a:t>Additional Information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31278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4494"/>
                </a:solidFill>
              </a:rPr>
              <a:t>eit.europa.eu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35" y="2276872"/>
            <a:ext cx="2752458" cy="7315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33" y="4524243"/>
            <a:ext cx="2548133" cy="3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00441" y="1464523"/>
            <a:ext cx="7368054" cy="736805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1" name="Donut 10"/>
          <p:cNvSpPr/>
          <p:nvPr userDrawn="1"/>
        </p:nvSpPr>
        <p:spPr>
          <a:xfrm>
            <a:off x="4572000" y="936082"/>
            <a:ext cx="8424936" cy="8424936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4221088"/>
            <a:ext cx="3600400" cy="3600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" y="3501008"/>
            <a:ext cx="3528392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165"/>
            <a:ext cx="2752458" cy="731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0" y="6088780"/>
            <a:ext cx="2264533" cy="29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3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3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996455" y="2109017"/>
            <a:ext cx="5691664" cy="569166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4" name="Donut 3"/>
          <p:cNvSpPr/>
          <p:nvPr userDrawn="1"/>
        </p:nvSpPr>
        <p:spPr>
          <a:xfrm>
            <a:off x="-1404664" y="1700808"/>
            <a:ext cx="6508082" cy="6508082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46292" y="4869160"/>
            <a:ext cx="3600400" cy="3600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228292" y="4149080"/>
            <a:ext cx="3528392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2" y="393165"/>
            <a:ext cx="2752458" cy="731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59" y="620688"/>
            <a:ext cx="2264533" cy="29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4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480792" y="6467128"/>
            <a:ext cx="3193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chemeClr val="bg1"/>
                </a:solidFill>
                <a:latin typeface="Titillium" pitchFamily="50" charset="0"/>
              </a:rPr>
              <a:t>‹#›</a:t>
            </a:fld>
            <a:endParaRPr lang="en-GB" sz="900" dirty="0">
              <a:solidFill>
                <a:schemeClr val="bg1"/>
              </a:solidFill>
              <a:latin typeface="Titillium" pitchFamily="50" charset="0"/>
            </a:endParaRPr>
          </a:p>
        </p:txBody>
      </p:sp>
      <p:pic>
        <p:nvPicPr>
          <p:cNvPr id="15" name="Picture 2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4" t="44539" r="10505" b="-1202"/>
          <a:stretch/>
        </p:blipFill>
        <p:spPr bwMode="auto">
          <a:xfrm>
            <a:off x="6609166" y="0"/>
            <a:ext cx="2534834" cy="15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688001"/>
            <a:ext cx="2438006" cy="6480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707A581-F817-47FD-BD1E-D3943A8D1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8352" y="1412776"/>
            <a:ext cx="8118104" cy="505435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marL="179388" indent="-179388"/>
            <a:r>
              <a:rPr lang="en-GB" dirty="0"/>
              <a:t>Thematic Areas/Technology/Topic of focus + key elements of the idea/problem: </a:t>
            </a:r>
            <a:br>
              <a:rPr lang="en-GB" dirty="0"/>
            </a:br>
            <a:r>
              <a:rPr lang="en-GB" dirty="0"/>
              <a:t>[Briefly explain your idea/problem]</a:t>
            </a:r>
          </a:p>
          <a:p>
            <a:pPr marL="179388" indent="-179388"/>
            <a:r>
              <a:rPr lang="en-GB" dirty="0"/>
              <a:t>Expected synergies and complementarities:</a:t>
            </a:r>
            <a:br>
              <a:rPr lang="en-GB" dirty="0"/>
            </a:br>
            <a:r>
              <a:rPr lang="en-GB" dirty="0"/>
              <a:t>[Briefly explain]</a:t>
            </a:r>
          </a:p>
          <a:p>
            <a:pPr marL="179388" indent="-179388"/>
            <a:r>
              <a:rPr lang="en-GB" dirty="0"/>
              <a:t>Outcomes: </a:t>
            </a:r>
            <a:br>
              <a:rPr lang="en-GB" dirty="0"/>
            </a:br>
            <a:r>
              <a:rPr lang="en-GB" dirty="0"/>
              <a:t>[Describe which results/added value the KAVA activity aims for]</a:t>
            </a:r>
          </a:p>
          <a:p>
            <a:pPr marL="179388" indent="-179388"/>
            <a:r>
              <a:rPr lang="en-GB" dirty="0"/>
              <a:t>Market &amp; Business opportunities:</a:t>
            </a:r>
            <a:br>
              <a:rPr lang="en-GB" dirty="0"/>
            </a:br>
            <a:r>
              <a:rPr lang="en-GB" dirty="0"/>
              <a:t>[How many is affected? What is the market? What makes it profitable?]</a:t>
            </a:r>
          </a:p>
          <a:p>
            <a:pPr marL="179388" indent="-179388"/>
            <a:r>
              <a:rPr lang="en-GB" dirty="0"/>
              <a:t>Partners already identified: </a:t>
            </a:r>
            <a:br>
              <a:rPr lang="en-GB" dirty="0"/>
            </a:br>
            <a:r>
              <a:rPr lang="en-GB" dirty="0"/>
              <a:t>[Please name the partners involved.]</a:t>
            </a:r>
          </a:p>
          <a:p>
            <a:pPr marL="179388" indent="-179388"/>
            <a:r>
              <a:rPr lang="en-GB" dirty="0"/>
              <a:t>Wanted additional partners : </a:t>
            </a:r>
            <a:br>
              <a:rPr lang="en-GB" dirty="0"/>
            </a:br>
            <a:r>
              <a:rPr lang="en-GB" dirty="0"/>
              <a:t>[Please explain the (types of) partners you are looking for.]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BF43B5B-C615-44C5-9F04-44E5D367D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6" y="757743"/>
            <a:ext cx="7920530" cy="432048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r>
              <a:rPr lang="de-DE" dirty="0"/>
              <a:t>[Short Title on Project </a:t>
            </a:r>
            <a:r>
              <a:rPr lang="de-DE" dirty="0" err="1"/>
              <a:t>Idea</a:t>
            </a:r>
            <a:r>
              <a:rPr lang="de-DE" dirty="0"/>
              <a:t>/Problem]</a:t>
            </a:r>
            <a:endParaRPr lang="en-US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D5EFD5E5-B47A-4C60-88D7-2AAAF640A399}"/>
              </a:ext>
            </a:extLst>
          </p:cNvPr>
          <p:cNvSpPr txBox="1"/>
          <p:nvPr userDrawn="1"/>
        </p:nvSpPr>
        <p:spPr>
          <a:xfrm>
            <a:off x="464448" y="92253"/>
            <a:ext cx="619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tx2"/>
                </a:solidFill>
              </a:rPr>
              <a:t>Contact point </a:t>
            </a:r>
            <a:r>
              <a:rPr lang="nl-BE" dirty="0" err="1">
                <a:solidFill>
                  <a:schemeClr val="tx2"/>
                </a:solidFill>
              </a:rPr>
              <a:t>for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err="1">
                <a:solidFill>
                  <a:schemeClr val="tx2"/>
                </a:solidFill>
              </a:rPr>
              <a:t>this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err="1">
                <a:solidFill>
                  <a:schemeClr val="tx2"/>
                </a:solidFill>
              </a:rPr>
              <a:t>idea</a:t>
            </a:r>
            <a:r>
              <a:rPr lang="nl-BE" dirty="0">
                <a:solidFill>
                  <a:schemeClr val="tx2"/>
                </a:solidFill>
              </a:rPr>
              <a:t>: [name + </a:t>
            </a:r>
            <a:r>
              <a:rPr lang="nl-BE" dirty="0" err="1">
                <a:solidFill>
                  <a:schemeClr val="tx2"/>
                </a:solidFill>
              </a:rPr>
              <a:t>organisation</a:t>
            </a:r>
            <a:r>
              <a:rPr lang="nl-BE" dirty="0">
                <a:solidFill>
                  <a:schemeClr val="tx2"/>
                </a:solidFill>
              </a:rPr>
              <a:t>+ mail </a:t>
            </a:r>
            <a:r>
              <a:rPr lang="nl-BE" dirty="0" err="1">
                <a:solidFill>
                  <a:schemeClr val="tx2"/>
                </a:solidFill>
              </a:rPr>
              <a:t>address</a:t>
            </a:r>
            <a:r>
              <a:rPr lang="nl-BE" dirty="0">
                <a:solidFill>
                  <a:schemeClr val="tx2"/>
                </a:solidFill>
              </a:rPr>
              <a:t>] 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444D89B-0537-48F4-8661-0635E5D1FB38}"/>
              </a:ext>
            </a:extLst>
          </p:cNvPr>
          <p:cNvSpPr txBox="1"/>
          <p:nvPr userDrawn="1"/>
        </p:nvSpPr>
        <p:spPr>
          <a:xfrm>
            <a:off x="464448" y="377503"/>
            <a:ext cx="353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tx2"/>
                </a:solidFill>
              </a:rPr>
              <a:t>[Is it a Normal Pitch / Reverse Pitch]</a:t>
            </a:r>
          </a:p>
        </p:txBody>
      </p:sp>
    </p:spTree>
    <p:extLst>
      <p:ext uri="{BB962C8B-B14F-4D97-AF65-F5344CB8AC3E}">
        <p14:creationId xmlns:p14="http://schemas.microsoft.com/office/powerpoint/2010/main" val="73314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7" r="38726"/>
          <a:stretch/>
        </p:blipFill>
        <p:spPr bwMode="auto">
          <a:xfrm>
            <a:off x="7201654" y="0"/>
            <a:ext cx="1942345" cy="26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5" y="541719"/>
            <a:ext cx="6269754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1196975"/>
            <a:ext cx="6246406" cy="4176713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>
                <a:solidFill>
                  <a:schemeClr val="tx1"/>
                </a:solidFill>
              </a:defRPr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/>
            </a:lvl4pPr>
            <a:lvl5pPr marL="1828800" indent="0">
              <a:buNone/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0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688001"/>
            <a:ext cx="243800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1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084169" y="1196752"/>
            <a:ext cx="2592288" cy="4176464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pic>
        <p:nvPicPr>
          <p:cNvPr id="22" name="Picture 2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" t="-9718" r="28407" b="58620"/>
          <a:stretch/>
        </p:blipFill>
        <p:spPr bwMode="auto">
          <a:xfrm>
            <a:off x="7001905" y="5335675"/>
            <a:ext cx="2142095" cy="15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5" y="541719"/>
            <a:ext cx="5328592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5" y="1196975"/>
            <a:ext cx="5328592" cy="4176713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688001"/>
            <a:ext cx="243800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1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474" r="-26313"/>
          <a:stretch/>
        </p:blipFill>
        <p:spPr bwMode="auto">
          <a:xfrm>
            <a:off x="6444208" y="0"/>
            <a:ext cx="3024336" cy="8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3347864" y="1196751"/>
            <a:ext cx="2520280" cy="417646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6156177" y="1196751"/>
            <a:ext cx="2520280" cy="4176465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541719"/>
            <a:ext cx="2592287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1196975"/>
            <a:ext cx="2592287" cy="4176713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4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 baseline="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688001"/>
            <a:ext cx="243800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43609" y="1340643"/>
            <a:ext cx="2520280" cy="4464621"/>
          </a:xfrm>
          <a:prstGeom prst="round2DiagRect">
            <a:avLst/>
          </a:prstGeom>
          <a:solidFill>
            <a:schemeClr val="bg1"/>
          </a:solidFill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 defTabSz="3240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indent="-180000" defTabSz="324000">
              <a:lnSpc>
                <a:spcPct val="113000"/>
              </a:lnSpc>
              <a:spcBef>
                <a:spcPts val="0"/>
              </a:spcBef>
              <a:buClr>
                <a:schemeClr val="tx2"/>
              </a:buClr>
              <a:defRPr sz="2000">
                <a:solidFill>
                  <a:schemeClr val="tx1"/>
                </a:solidFill>
              </a:defRPr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 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</a:t>
            </a:r>
          </a:p>
        </p:txBody>
      </p:sp>
    </p:spTree>
    <p:extLst>
      <p:ext uri="{BB962C8B-B14F-4D97-AF65-F5344CB8AC3E}">
        <p14:creationId xmlns:p14="http://schemas.microsoft.com/office/powerpoint/2010/main" val="274472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83960" y="476672"/>
            <a:ext cx="8192496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2276872"/>
            <a:ext cx="8208912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2924944"/>
            <a:ext cx="8208911" cy="2448744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4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648000" indent="-180000">
              <a:lnSpc>
                <a:spcPct val="113000"/>
              </a:lnSpc>
              <a:buClr>
                <a:schemeClr val="tx2"/>
              </a:buClr>
              <a:defRPr sz="2000"/>
            </a:lvl3pPr>
            <a:lvl4pPr marL="11448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/>
            </a:lvl4pPr>
            <a:lvl5pPr marL="1602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4"/>
            <a:r>
              <a:rPr lang="en-GB" dirty="0"/>
              <a:t>Text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688001"/>
            <a:ext cx="243800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2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 txBox="1">
            <a:spLocks/>
          </p:cNvSpPr>
          <p:nvPr userDrawn="1"/>
        </p:nvSpPr>
        <p:spPr>
          <a:xfrm>
            <a:off x="539750" y="4725144"/>
            <a:ext cx="4032250" cy="7920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  <a:latin typeface="+mj-lt"/>
              </a:rPr>
              <a:t>Text</a:t>
            </a:r>
            <a:endParaRPr lang="en-GB" dirty="0">
              <a:solidFill>
                <a:schemeClr val="bg1"/>
              </a:solidFill>
              <a:latin typeface="Titillium Lt" pitchFamily="50" charset="0"/>
            </a:endParaRPr>
          </a:p>
        </p:txBody>
      </p:sp>
      <p:sp>
        <p:nvSpPr>
          <p:cNvPr id="9" name="Text Placeholder 11"/>
          <p:cNvSpPr txBox="1">
            <a:spLocks/>
          </p:cNvSpPr>
          <p:nvPr userDrawn="1"/>
        </p:nvSpPr>
        <p:spPr>
          <a:xfrm>
            <a:off x="692150" y="4877544"/>
            <a:ext cx="4032250" cy="7920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  <a:latin typeface="+mj-lt"/>
              </a:rPr>
              <a:t>Text</a:t>
            </a:r>
            <a:endParaRPr lang="en-GB" dirty="0">
              <a:solidFill>
                <a:schemeClr val="bg1"/>
              </a:solidFill>
              <a:latin typeface="Titillium L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3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06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0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771" r:id="rId8"/>
    <p:sldLayoutId id="2147483772" r:id="rId9"/>
    <p:sldLayoutId id="2147483747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3980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itmanufacturing.eu/activities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9836" y="2636912"/>
            <a:ext cx="3596100" cy="1080120"/>
          </a:xfrm>
        </p:spPr>
        <p:txBody>
          <a:bodyPr/>
          <a:lstStyle/>
          <a:p>
            <a:r>
              <a:rPr lang="lt-LT" sz="3200" b="1" dirty="0">
                <a:solidFill>
                  <a:srgbClr val="58595B"/>
                </a:solidFill>
                <a:latin typeface="RBNo3.1 Black" panose="020000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INOVACIJŲ DIRBTUVĖS </a:t>
            </a:r>
            <a:endParaRPr lang="en-GB" sz="3200" b="1" dirty="0">
              <a:solidFill>
                <a:srgbClr val="58595B"/>
              </a:solidFill>
              <a:latin typeface="RBNo3.1 Black" panose="020000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19872" y="6081300"/>
            <a:ext cx="5400600" cy="470560"/>
          </a:xfrm>
        </p:spPr>
        <p:txBody>
          <a:bodyPr/>
          <a:lstStyle/>
          <a:p>
            <a:r>
              <a:rPr lang="lt-LT" sz="1600" b="1" dirty="0">
                <a:solidFill>
                  <a:srgbClr val="58595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 rugsėjo 29 | 10:00 | KTU | ZOOM</a:t>
            </a:r>
            <a:endParaRPr lang="en-GB" sz="1600" b="1" dirty="0">
              <a:solidFill>
                <a:srgbClr val="58595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Marcador de Posição da Imagem 7">
            <a:extLst>
              <a:ext uri="{FF2B5EF4-FFF2-40B4-BE49-F238E27FC236}">
                <a16:creationId xmlns:a16="http://schemas.microsoft.com/office/drawing/2014/main" id="{A443366F-289E-4E0F-BFF8-B647A4A28F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472" r="-14697" b="50730"/>
          <a:stretch/>
        </p:blipFill>
        <p:spPr>
          <a:xfrm>
            <a:off x="3995936" y="-1179512"/>
            <a:ext cx="5904656" cy="6045583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8EAA4FB-D0D0-464B-9AB3-D4558BC7D153}"/>
              </a:ext>
            </a:extLst>
          </p:cNvPr>
          <p:cNvSpPr txBox="1">
            <a:spLocks/>
          </p:cNvSpPr>
          <p:nvPr/>
        </p:nvSpPr>
        <p:spPr>
          <a:xfrm>
            <a:off x="399836" y="4869160"/>
            <a:ext cx="6188387" cy="8640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8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(Įmonės pavadinimas)</a:t>
            </a:r>
          </a:p>
          <a:p>
            <a:r>
              <a:rPr lang="lt-LT" sz="18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(Idėjos pavadinimas)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02FD606-B2DB-4A1D-A993-1F30921091C5}"/>
              </a:ext>
            </a:extLst>
          </p:cNvPr>
          <p:cNvSpPr txBox="1">
            <a:spLocks/>
          </p:cNvSpPr>
          <p:nvPr/>
        </p:nvSpPr>
        <p:spPr>
          <a:xfrm>
            <a:off x="399836" y="4005064"/>
            <a:ext cx="3956139" cy="4522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400" b="1" dirty="0">
                <a:solidFill>
                  <a:srgbClr val="58595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Idėjų pristatymo sesija </a:t>
            </a:r>
          </a:p>
        </p:txBody>
      </p:sp>
    </p:spTree>
    <p:extLst>
      <p:ext uri="{BB962C8B-B14F-4D97-AF65-F5344CB8AC3E}">
        <p14:creationId xmlns:p14="http://schemas.microsoft.com/office/powerpoint/2010/main" val="96227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9FACBD-A8D1-4875-810C-79F1EC3A2C74}"/>
              </a:ext>
            </a:extLst>
          </p:cNvPr>
          <p:cNvSpPr txBox="1"/>
          <p:nvPr/>
        </p:nvSpPr>
        <p:spPr>
          <a:xfrm>
            <a:off x="395536" y="620568"/>
            <a:ext cx="5593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6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Idėjos autorius</a:t>
            </a:r>
            <a:r>
              <a:rPr lang="nl-BE" sz="16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nl-BE" sz="1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[</a:t>
            </a:r>
            <a:r>
              <a:rPr lang="lt-LT" sz="1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vardas, pavardė</a:t>
            </a:r>
            <a:r>
              <a:rPr lang="nl-BE" sz="1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+ </a:t>
            </a:r>
            <a:r>
              <a:rPr lang="lt-LT" sz="1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organizacija</a:t>
            </a:r>
            <a:r>
              <a:rPr lang="nl-BE" sz="1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 </a:t>
            </a:r>
            <a:r>
              <a:rPr lang="lt-LT" sz="1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el. paštas</a:t>
            </a:r>
            <a:r>
              <a:rPr lang="nl-BE" sz="1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C7661D-4F6E-4468-880D-52A4440E9767}"/>
              </a:ext>
            </a:extLst>
          </p:cNvPr>
          <p:cNvSpPr txBox="1">
            <a:spLocks/>
          </p:cNvSpPr>
          <p:nvPr/>
        </p:nvSpPr>
        <p:spPr>
          <a:xfrm>
            <a:off x="395536" y="1232696"/>
            <a:ext cx="8424936" cy="43926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lt-LT" sz="16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Kuriai EIT-M prioritetinei sričiai ir veiklos programai* priskiriate savo idėją (žr. 4 psl.)</a:t>
            </a:r>
            <a:r>
              <a:rPr lang="en-GB" sz="16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GB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[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</a:t>
            </a:r>
            <a:r>
              <a:rPr lang="en-GB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</a:t>
            </a:r>
          </a:p>
          <a:p>
            <a:pPr marL="179388" indent="-179388"/>
            <a:r>
              <a:rPr lang="lt-LT" sz="16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Pagrindinė informacija apie idėją / siūlomą inovaciją</a:t>
            </a:r>
            <a:r>
              <a:rPr lang="en-US" sz="16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US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</a:t>
            </a:r>
            <a:r>
              <a:rPr lang="en-US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</a:t>
            </a:r>
            <a:endParaRPr lang="en-GB" sz="1600" dirty="0">
              <a:solidFill>
                <a:srgbClr val="0044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9388" indent="-179388"/>
            <a:r>
              <a:rPr lang="lt-LT" sz="16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Kokią problemą tikimasi išspręsti / atrasti sinergiją</a:t>
            </a:r>
            <a:r>
              <a:rPr lang="en-GB" sz="16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br>
              <a:rPr lang="en-GB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[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</a:t>
            </a:r>
            <a:r>
              <a:rPr lang="en-GB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</a:t>
            </a:r>
          </a:p>
          <a:p>
            <a:pPr marL="179388" indent="-179388"/>
            <a:r>
              <a:rPr lang="lt-LT" sz="16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Kokių rezultatų / pridėtinės vertės tikimasi</a:t>
            </a:r>
            <a:r>
              <a:rPr lang="en-GB" sz="16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br>
              <a:rPr lang="en-GB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[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</a:t>
            </a:r>
            <a:r>
              <a:rPr lang="en-GB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</a:t>
            </a:r>
          </a:p>
          <a:p>
            <a:pPr marL="179388" indent="-179388"/>
            <a:r>
              <a:rPr lang="lt-LT" sz="16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Rinka / verslo galimybės, ar inovacija bus pelninga</a:t>
            </a:r>
            <a:r>
              <a:rPr lang="en-GB" sz="16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br>
              <a:rPr lang="en-GB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[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</a:t>
            </a:r>
            <a:r>
              <a:rPr lang="en-GB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</a:t>
            </a:r>
          </a:p>
          <a:p>
            <a:pPr marL="179388" indent="-179388"/>
            <a:r>
              <a:rPr lang="lt-LT" sz="16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Jau turimi / numatomi potencialūs partneriai</a:t>
            </a:r>
            <a:r>
              <a:rPr lang="en-GB" sz="16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br>
              <a:rPr lang="en-GB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[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</a:t>
            </a:r>
            <a:r>
              <a:rPr lang="en-GB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</a:t>
            </a:r>
          </a:p>
          <a:p>
            <a:pPr marL="179388" indent="-179388"/>
            <a:r>
              <a:rPr lang="lt-LT" sz="16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Kokių partnerių / kompetencijų trūksta idėjos įgyvendinimui</a:t>
            </a:r>
            <a:r>
              <a:rPr lang="en-GB" sz="16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br>
              <a:rPr lang="en-GB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[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</a:t>
            </a:r>
            <a:r>
              <a:rPr lang="en-GB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4711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987F9B7B-8F25-4463-BA8C-57AF9E60C5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</a:t>
            </a:r>
            <a:r>
              <a:rPr lang="lt-LT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Idėjos pavadinimas</a:t>
            </a:r>
            <a:r>
              <a:rPr lang="de-DE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</a:t>
            </a:r>
            <a:endParaRPr lang="en-US" dirty="0">
              <a:solidFill>
                <a:srgbClr val="0044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pt-PT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01BEB6-59AB-4228-B074-58CBDB6C9000}"/>
              </a:ext>
            </a:extLst>
          </p:cNvPr>
          <p:cNvSpPr txBox="1">
            <a:spLocks/>
          </p:cNvSpPr>
          <p:nvPr/>
        </p:nvSpPr>
        <p:spPr>
          <a:xfrm>
            <a:off x="323528" y="973767"/>
            <a:ext cx="8424935" cy="43926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itchFamily="34" charset="0"/>
              <a:buNone/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0" algn="ctr">
              <a:buFont typeface="Arial" pitchFamily="34" charset="0"/>
              <a:buNone/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0">
              <a:buFont typeface="Arial" pitchFamily="34" charset="0"/>
              <a:buNone/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0">
              <a:buFont typeface="Arial" pitchFamily="34" charset="0"/>
              <a:buNone/>
            </a:pPr>
            <a:r>
              <a:rPr lang="en-GB" sz="24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</a:t>
            </a:r>
            <a:r>
              <a:rPr lang="lt-LT" sz="24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schema, iliustracija ar kita papildoma informacija</a:t>
            </a:r>
            <a:r>
              <a:rPr lang="en-GB" sz="24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B791964-1794-4A20-B64C-C6B717664A2F}"/>
              </a:ext>
            </a:extLst>
          </p:cNvPr>
          <p:cNvSpPr txBox="1"/>
          <p:nvPr/>
        </p:nvSpPr>
        <p:spPr>
          <a:xfrm>
            <a:off x="771908" y="4797152"/>
            <a:ext cx="444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>
              <a:buFont typeface="Arial" pitchFamily="34" charset="0"/>
              <a:buNone/>
            </a:pPr>
            <a:r>
              <a:rPr lang="lt-LT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SVARBU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pristatymui skirtas laikas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min</a:t>
            </a:r>
          </a:p>
        </p:txBody>
      </p:sp>
    </p:spTree>
    <p:extLst>
      <p:ext uri="{BB962C8B-B14F-4D97-AF65-F5344CB8AC3E}">
        <p14:creationId xmlns:p14="http://schemas.microsoft.com/office/powerpoint/2010/main" val="402096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987F9B7B-8F25-4463-BA8C-57AF9E60C5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4" y="541719"/>
            <a:ext cx="8280919" cy="432048"/>
          </a:xfrm>
        </p:spPr>
        <p:txBody>
          <a:bodyPr/>
          <a:lstStyle/>
          <a:p>
            <a:r>
              <a:rPr lang="nn-NO" sz="20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EIT-M</a:t>
            </a:r>
            <a:r>
              <a:rPr lang="lt-LT" sz="2000" b="1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anufacturing</a:t>
            </a:r>
            <a:r>
              <a:rPr lang="nn-NO" sz="20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prioritetin</a:t>
            </a:r>
            <a:r>
              <a:rPr lang="lt-LT" sz="20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ės</a:t>
            </a:r>
            <a:r>
              <a:rPr lang="nn-NO" sz="20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sri</a:t>
            </a:r>
            <a:r>
              <a:rPr lang="lt-LT" sz="2000" b="1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tys</a:t>
            </a:r>
            <a:r>
              <a:rPr lang="nn-NO" sz="20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ir veiklos program</a:t>
            </a:r>
            <a:r>
              <a:rPr lang="lt-LT" sz="2000" b="1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os</a:t>
            </a:r>
            <a:r>
              <a:rPr lang="nn-NO" sz="20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</a:t>
            </a:r>
            <a:endParaRPr lang="pt-PT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01BEB6-59AB-4228-B074-58CBDB6C9000}"/>
              </a:ext>
            </a:extLst>
          </p:cNvPr>
          <p:cNvSpPr txBox="1">
            <a:spLocks/>
          </p:cNvSpPr>
          <p:nvPr/>
        </p:nvSpPr>
        <p:spPr>
          <a:xfrm>
            <a:off x="323528" y="1484784"/>
            <a:ext cx="8424935" cy="38884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Idėja turėtų būti orientuota į vieną iš 4 prioritetinių sričių (</a:t>
            </a:r>
            <a:r>
              <a:rPr lang="lt-LT" sz="1600" i="1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flagships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): </a:t>
            </a:r>
          </a:p>
          <a:p>
            <a:pPr indent="0">
              <a:buFont typeface="Arial" pitchFamily="34" charset="0"/>
              <a:buNone/>
            </a:pP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	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People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Robots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Sustainable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Work</a:t>
            </a:r>
            <a:endParaRPr lang="lt-LT" sz="1600" dirty="0">
              <a:solidFill>
                <a:srgbClr val="0044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0">
              <a:buFont typeface="Arial" pitchFamily="34" charset="0"/>
              <a:buNone/>
            </a:pP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	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Additive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Manufacturing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Full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Flexibility</a:t>
            </a:r>
            <a:endParaRPr lang="lt-LT" sz="1600" dirty="0">
              <a:solidFill>
                <a:srgbClr val="0044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0">
              <a:buFont typeface="Arial" pitchFamily="34" charset="0"/>
              <a:buNone/>
            </a:pP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	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Waste-free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Manufacturing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 a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Circular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Economy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indent="0">
              <a:buFont typeface="Arial" pitchFamily="34" charset="0"/>
              <a:buNone/>
            </a:pP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	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Platforms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Digitalised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Networks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indent="0">
              <a:buFont typeface="Arial" pitchFamily="34" charset="0"/>
              <a:buNone/>
            </a:pPr>
            <a:endParaRPr lang="lt-LT" sz="1600" dirty="0">
              <a:solidFill>
                <a:srgbClr val="0044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0">
              <a:buFont typeface="Arial" pitchFamily="34" charset="0"/>
              <a:buNone/>
            </a:pP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Idėja turėtų atitikti vieną iš trijų veiklos programų ir jose esančių pakopų (</a:t>
            </a:r>
            <a:r>
              <a:rPr lang="lt-LT" sz="1600" i="1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programmes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):</a:t>
            </a:r>
          </a:p>
          <a:p>
            <a:pPr indent="0">
              <a:buFont typeface="Arial" pitchFamily="34" charset="0"/>
              <a:buNone/>
            </a:pP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 </a:t>
            </a:r>
            <a:r>
              <a:rPr lang="lt-LT" sz="16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EDUCATION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“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Empower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”, “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Connect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“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Engage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talents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workforce</a:t>
            </a:r>
            <a:endParaRPr lang="lt-LT" sz="1600" dirty="0">
              <a:solidFill>
                <a:srgbClr val="0044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0">
              <a:buFont typeface="Arial" pitchFamily="34" charset="0"/>
              <a:buNone/>
            </a:pP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 </a:t>
            </a:r>
            <a:r>
              <a:rPr lang="lt-LT" sz="16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INNOVATION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“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Launch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”, “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“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Grow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innovations</a:t>
            </a:r>
            <a:endParaRPr lang="lt-LT" sz="1600" dirty="0">
              <a:solidFill>
                <a:srgbClr val="0044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0">
              <a:buFont typeface="Arial" pitchFamily="34" charset="0"/>
              <a:buNone/>
            </a:pP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 </a:t>
            </a:r>
            <a:r>
              <a:rPr lang="lt-LT" sz="1600" b="1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BUSINESS CREATION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“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Create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”, “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Accelerate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“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Transform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businesses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indent="0">
              <a:buFont typeface="Arial" pitchFamily="34" charset="0"/>
              <a:buNone/>
            </a:pPr>
            <a:endParaRPr lang="lt-LT" sz="1600" dirty="0">
              <a:solidFill>
                <a:srgbClr val="0044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0">
              <a:buFont typeface="Arial" pitchFamily="34" charset="0"/>
              <a:buNone/>
            </a:pP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Plačiau apie EIT </a:t>
            </a:r>
            <a:r>
              <a:rPr lang="lt-LT" sz="1600" dirty="0" err="1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Manufacturing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veiklos programas: 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https://eitmanufacturing.eu/activities/</a:t>
            </a:r>
            <a:r>
              <a:rPr lang="lt-LT" sz="1600" dirty="0">
                <a:solidFill>
                  <a:srgbClr val="0044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4083915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Cover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Text Content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een Text Content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3037</TotalTime>
  <Words>286</Words>
  <Application>Microsoft Office PowerPoint</Application>
  <PresentationFormat>On-screen Show (4:3)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RBNo3.1 Black</vt:lpstr>
      <vt:lpstr>Roboto</vt:lpstr>
      <vt:lpstr>Titillium</vt:lpstr>
      <vt:lpstr>Titillium Lt</vt:lpstr>
      <vt:lpstr>White Cover</vt:lpstr>
      <vt:lpstr>Blue Text Content Slides</vt:lpstr>
      <vt:lpstr>Green Text Content Slides</vt:lpstr>
      <vt:lpstr>PowerPoint Presentation</vt:lpstr>
      <vt:lpstr>PowerPoint Presentation</vt:lpstr>
      <vt:lpstr>PowerPoint Presentation</vt:lpstr>
      <vt:lpstr>PowerPoint Presentation</vt:lpstr>
    </vt:vector>
  </TitlesOfParts>
  <Company>Ecorys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EIT</dc:creator>
  <cp:lastModifiedBy>Akvilė AA. Andriuškaitė</cp:lastModifiedBy>
  <cp:revision>210</cp:revision>
  <dcterms:created xsi:type="dcterms:W3CDTF">2014-10-20T08:54:53Z</dcterms:created>
  <dcterms:modified xsi:type="dcterms:W3CDTF">2020-09-11T06:16:47Z</dcterms:modified>
</cp:coreProperties>
</file>